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5" r:id="rId6"/>
    <p:sldId id="266" r:id="rId7"/>
    <p:sldId id="294" r:id="rId8"/>
    <p:sldId id="296" r:id="rId9"/>
    <p:sldId id="297" r:id="rId10"/>
    <p:sldId id="295" r:id="rId11"/>
    <p:sldId id="290" r:id="rId12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sin İbibikcan" initials="Eİ" lastIdx="5" clrIdx="0">
    <p:extLst>
      <p:ext uri="{19B8F6BF-5375-455C-9EA6-DF929625EA0E}">
        <p15:presenceInfo xmlns:p15="http://schemas.microsoft.com/office/powerpoint/2012/main" userId="S-1-5-21-1946252013-3432881835-2512113761-14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58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65" d="100"/>
          <a:sy n="65" d="100"/>
        </p:scale>
        <p:origin x="62" y="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FA389-2B9B-4266-9EC4-294830A033AF}" type="datetimeFigureOut">
              <a:rPr lang="tr-TR" smtClean="0"/>
              <a:t>20.01.2021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F60F4-2C2B-40AE-9F5C-081C7449598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2584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FAA-D468-4414-8986-350FD9346D09}" type="datetime1">
              <a:rPr lang="tr-TR" smtClean="0"/>
              <a:t>20.01.2021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4048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77547-1F6D-4D7D-8F87-081D91A9E94B}" type="datetime1">
              <a:rPr lang="tr-TR" smtClean="0"/>
              <a:t>20.01.2021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050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2AB9-AE85-49A1-8188-5C87DFB7247E}" type="datetime1">
              <a:rPr lang="tr-TR" smtClean="0"/>
              <a:t>20.01.2021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799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CEF6-8AD6-4121-89D8-A1627F6A175E}" type="datetime1">
              <a:rPr lang="tr-TR" smtClean="0"/>
              <a:t>20.01.2021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5189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08B2-99C4-41DF-AC84-37D86EDA6BA9}" type="datetime1">
              <a:rPr lang="tr-TR" smtClean="0"/>
              <a:t>20.01.2021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170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2054-2C14-4012-8BCE-E3CFB89709BA}" type="datetime1">
              <a:rPr lang="tr-TR" smtClean="0"/>
              <a:t>20.01.2021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8721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17A7-97F1-4958-B377-8A393A7A0671}" type="datetime1">
              <a:rPr lang="tr-TR" smtClean="0"/>
              <a:t>20.01.2021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4345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36055-9682-4402-BA34-086293C47AE2}" type="datetime1">
              <a:rPr lang="tr-TR" smtClean="0"/>
              <a:t>20.01.2021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69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0A32-439D-4D05-8A2D-70900448F4E7}" type="datetime1">
              <a:rPr lang="tr-TR" smtClean="0"/>
              <a:t>20.01.2021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5815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1649-AC92-482D-8D70-D3B1122DFA04}" type="datetime1">
              <a:rPr lang="tr-TR" smtClean="0"/>
              <a:t>20.01.2021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0335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CA55E-523A-497E-A94A-6343FE58DD18}" type="datetime1">
              <a:rPr lang="tr-TR" smtClean="0"/>
              <a:t>20.01.2021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002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15AF4-090F-4003-92D0-D67BE230A05D}" type="datetime1">
              <a:rPr lang="tr-TR" smtClean="0"/>
              <a:t>20.01.2021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Yayın Tarihi: 15.10.2020 Rev No/Tarihi: 00/-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F114D-E086-4541-A27B-F982168CB1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973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4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4095661" y="1594884"/>
            <a:ext cx="4000676" cy="1339702"/>
          </a:xfrm>
          <a:prstGeom prst="rect">
            <a:avLst/>
          </a:prstGeom>
          <a:effectLst/>
        </p:spPr>
      </p:pic>
      <p:sp>
        <p:nvSpPr>
          <p:cNvPr id="6" name="TextBox 5"/>
          <p:cNvSpPr txBox="1"/>
          <p:nvPr/>
        </p:nvSpPr>
        <p:spPr>
          <a:xfrm>
            <a:off x="756300" y="3056225"/>
            <a:ext cx="10679398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tr-TR" sz="54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TEDARİKÇİ DAVRANIŞ </a:t>
            </a:r>
            <a:r>
              <a:rPr lang="en-US" sz="54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KURALLARI</a:t>
            </a:r>
            <a:endParaRPr lang="tr-TR" sz="54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90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2381" y="737607"/>
            <a:ext cx="1643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İÇİNDEKİLER</a:t>
            </a:r>
            <a:endParaRPr lang="tr-TR" sz="20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6074" y="1418272"/>
            <a:ext cx="10879851" cy="512064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200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1. Tedarikçi Davranış Kuralları Hakkında Genel Bilgi</a:t>
            </a:r>
            <a:r>
              <a:rPr lang="en-US" sz="1200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		</a:t>
            </a:r>
            <a:r>
              <a:rPr lang="tr-TR" sz="1200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3</a:t>
            </a:r>
            <a:endParaRPr lang="tr-TR" sz="1200" dirty="0" smtClean="0">
              <a:solidFill>
                <a:srgbClr val="3A5876"/>
              </a:solidFill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  <a:spcAft>
                <a:spcPts val="600"/>
              </a:spcAft>
              <a:tabLst>
                <a:tab pos="3886200" algn="l"/>
              </a:tabLst>
            </a:pP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1.1. Önsöz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	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4</a:t>
            </a:r>
            <a:endParaRPr lang="tr-TR" sz="12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tr-TR" sz="1200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2. </a:t>
            </a:r>
            <a:r>
              <a:rPr lang="tr-TR" sz="1200" b="1" dirty="0">
                <a:solidFill>
                  <a:srgbClr val="3A5876"/>
                </a:solidFill>
                <a:latin typeface="Trebuchet MS" panose="020B0603020202020204" pitchFamily="34" charset="0"/>
              </a:rPr>
              <a:t>Tedarikçi Davranış </a:t>
            </a:r>
            <a:r>
              <a:rPr lang="tr-TR" sz="1200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Kuralları			 </a:t>
            </a:r>
            <a:r>
              <a:rPr lang="tr-TR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5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tr-TR" sz="1200" b="1" dirty="0">
                <a:solidFill>
                  <a:srgbClr val="00B050"/>
                </a:solidFill>
                <a:latin typeface="Trebuchet MS" panose="020B0603020202020204" pitchFamily="34" charset="0"/>
              </a:rPr>
              <a:t>İnsan Hakları ve Uyum</a:t>
            </a:r>
            <a:endParaRPr lang="tr-TR" sz="1200" dirty="0" smtClean="0">
              <a:solidFill>
                <a:srgbClr val="3A5876"/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tr-TR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2.1.Yasalara 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Uyum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			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6</a:t>
            </a:r>
          </a:p>
          <a:p>
            <a:pPr>
              <a:spcAft>
                <a:spcPts val="600"/>
              </a:spcAft>
            </a:pP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2.2 İnsan </a:t>
            </a:r>
            <a:r>
              <a:rPr lang="tr-TR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Hakları ve Çalışma Koşulları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	</a:t>
            </a:r>
            <a:r>
              <a:rPr lang="tr-TR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                6-7</a:t>
            </a:r>
          </a:p>
          <a:p>
            <a:pPr>
              <a:spcAft>
                <a:spcPts val="600"/>
              </a:spcAft>
            </a:pPr>
            <a:endParaRPr lang="tr-TR" sz="12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tr-TR" sz="1200" b="1" dirty="0">
                <a:solidFill>
                  <a:srgbClr val="00B050"/>
                </a:solidFill>
                <a:latin typeface="Trebuchet MS" panose="020B0603020202020204" pitchFamily="34" charset="0"/>
              </a:rPr>
              <a:t>Sorumlu Yönetim Anlayışı</a:t>
            </a:r>
          </a:p>
          <a:p>
            <a:pPr>
              <a:spcAft>
                <a:spcPts val="600"/>
              </a:spcAft>
            </a:pPr>
            <a:r>
              <a:rPr lang="tr-TR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2.3 Çevre Karşı 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Sorumluluk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			10</a:t>
            </a:r>
            <a:endParaRPr lang="tr-TR" sz="12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tr-TR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2.4 Müşteri Odaklı 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Yaklaşım                                                          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10</a:t>
            </a:r>
            <a:endParaRPr lang="tr-TR" sz="12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2.5 </a:t>
            </a:r>
            <a:r>
              <a:rPr lang="tr-TR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Fikri Mülkiyet ve Kişisel Verilerin 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Korunumu	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10</a:t>
            </a:r>
            <a:endParaRPr lang="tr-TR" sz="12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endParaRPr lang="tr-TR" sz="12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endParaRPr lang="tr-TR" sz="12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endParaRPr lang="tr-TR" sz="12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endParaRPr lang="tr-TR" sz="12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endParaRPr lang="tr-TR" sz="12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endParaRPr lang="tr-TR" sz="12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endParaRPr lang="tr-TR" sz="12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>
              <a:lnSpc>
                <a:spcPct val="150000"/>
              </a:lnSpc>
              <a:spcAft>
                <a:spcPts val="600"/>
              </a:spcAft>
            </a:pPr>
            <a:r>
              <a:rPr lang="tr-TR" sz="1200" b="1" dirty="0">
                <a:solidFill>
                  <a:srgbClr val="00B050"/>
                </a:solidFill>
                <a:latin typeface="Trebuchet MS" panose="020B0603020202020204" pitchFamily="34" charset="0"/>
              </a:rPr>
              <a:t>Yolsuzlukla Mücadele</a:t>
            </a:r>
          </a:p>
          <a:p>
            <a:pPr>
              <a:spcAft>
                <a:spcPts val="600"/>
              </a:spcAft>
            </a:pPr>
            <a:r>
              <a:rPr lang="tr-TR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2.5 Rüşvet ve 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Yolsuzluk	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		12</a:t>
            </a:r>
            <a:endParaRPr lang="tr-TR" sz="12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2.6 Rekabet		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		12</a:t>
            </a:r>
          </a:p>
          <a:p>
            <a:pPr marL="0" lvl="2">
              <a:spcAft>
                <a:spcPts val="600"/>
              </a:spcAft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2.</a:t>
            </a:r>
            <a:r>
              <a:rPr lang="tr-TR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8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Çıkar Çatışması			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14</a:t>
            </a:r>
            <a:endParaRPr lang="tr-TR" sz="12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2.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9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Kara Para </a:t>
            </a:r>
            <a:r>
              <a:rPr lang="en-US" sz="12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Aklama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		15</a:t>
            </a:r>
            <a:endParaRPr lang="tr-TR" sz="12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2.10 </a:t>
            </a:r>
            <a:r>
              <a:rPr lang="en-US" sz="12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Hediye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Davet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		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15</a:t>
            </a:r>
            <a:endParaRPr lang="tr-TR" sz="12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en-US" sz="1200" b="1" dirty="0" err="1">
                <a:solidFill>
                  <a:srgbClr val="00B050"/>
                </a:solidFill>
                <a:latin typeface="Trebuchet MS" panose="020B0603020202020204" pitchFamily="34" charset="0"/>
              </a:rPr>
              <a:t>İletişim</a:t>
            </a:r>
            <a:r>
              <a:rPr lang="tr-TR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			15</a:t>
            </a:r>
          </a:p>
          <a:p>
            <a:pPr>
              <a:spcAft>
                <a:spcPts val="600"/>
              </a:spcAft>
            </a:pPr>
            <a:endParaRPr lang="en-US" sz="1200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712381" y="6388878"/>
            <a:ext cx="960971" cy="321800"/>
          </a:xfrm>
          <a:prstGeom prst="rect">
            <a:avLst/>
          </a:prstGeom>
          <a:effectLst/>
        </p:spPr>
      </p:pic>
      <p:sp>
        <p:nvSpPr>
          <p:cNvPr id="6" name="Rounded Rectangle 5"/>
          <p:cNvSpPr/>
          <p:nvPr/>
        </p:nvSpPr>
        <p:spPr>
          <a:xfrm>
            <a:off x="0" y="173736"/>
            <a:ext cx="12192000" cy="26517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Tedarikçi Davranış Kuralları Hakkında Genel Bilgi – Tedarikçi Davranış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Kuralları –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İnsan Hakları ve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Uyum –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Sorumlu Yönetim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Anlayışı –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Yolsuzlukla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Mücadele –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İletişim  </a:t>
            </a:r>
            <a:endParaRPr lang="tr-TR" sz="1100" b="1" dirty="0">
              <a:solidFill>
                <a:schemeClr val="bg1">
                  <a:lumMod val="9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12208" cy="365125"/>
          </a:xfrm>
        </p:spPr>
        <p:txBody>
          <a:bodyPr/>
          <a:lstStyle/>
          <a:p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Yayın Tarihi: 15.10.2020 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Rev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.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No/Tarihi: 0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1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/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02.01.2021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b="1" smtClean="0">
                <a:solidFill>
                  <a:srgbClr val="3A5876"/>
                </a:solidFill>
                <a:latin typeface="Trebuchet MS" panose="020B0603020202020204" pitchFamily="34" charset="0"/>
              </a:rPr>
              <a:t>2</a:t>
            </a:fld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76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Rectangle 2"/>
          <p:cNvSpPr/>
          <p:nvPr/>
        </p:nvSpPr>
        <p:spPr>
          <a:xfrm>
            <a:off x="2567881" y="1339746"/>
            <a:ext cx="65990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1. TEDARİKÇİ DAVRANIŞ KURALLARI HAKKINDA GENEL BİLGİ</a:t>
            </a:r>
            <a:endParaRPr lang="tr-TR" sz="36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712381" y="6388878"/>
            <a:ext cx="960971" cy="321800"/>
          </a:xfrm>
          <a:prstGeom prst="rect">
            <a:avLst/>
          </a:prstGeom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41471" y="6367215"/>
            <a:ext cx="4675632" cy="365125"/>
          </a:xfrm>
        </p:spPr>
        <p:txBody>
          <a:bodyPr/>
          <a:lstStyle/>
          <a:p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Yayın Tarihi: 15.10.2020 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Rev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.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No/Tarihi: 0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1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/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02.01.2021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b="1">
                <a:solidFill>
                  <a:srgbClr val="3A5876"/>
                </a:solidFill>
                <a:latin typeface="Trebuchet MS" panose="020B0603020202020204" pitchFamily="34" charset="0"/>
              </a:rPr>
              <a:pPr/>
              <a:t>3</a:t>
            </a:fld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0" y="173736"/>
            <a:ext cx="12192000" cy="26517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Tedarikçi </a:t>
            </a:r>
            <a:r>
              <a:rPr lang="tr-TR" sz="1200" b="1" dirty="0">
                <a:solidFill>
                  <a:schemeClr val="bg1"/>
                </a:solidFill>
                <a:latin typeface="Trebuchet MS" panose="020B0603020202020204" pitchFamily="34" charset="0"/>
              </a:rPr>
              <a:t>Davranış Kuralları Hakkında Genel Bilgi</a:t>
            </a:r>
            <a:r>
              <a:rPr lang="tr-TR" sz="1100" b="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 Tedarikçi Davranış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Kuralları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İnsan Hakları ve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Uyum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Sorumlu Yönetim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Anlayışı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Yolsuzlukla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Mücadele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İletişim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4896" y="3094072"/>
            <a:ext cx="4842207" cy="322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2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8039" y="770669"/>
            <a:ext cx="21786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3D78"/>
                </a:solidFill>
                <a:latin typeface="Trebuchet MS" panose="020B0603020202020204" pitchFamily="34" charset="0"/>
              </a:rPr>
              <a:t>1.1. </a:t>
            </a:r>
            <a:r>
              <a:rPr lang="tr-TR" sz="2000" b="1" dirty="0" smtClean="0">
                <a:solidFill>
                  <a:srgbClr val="003D78"/>
                </a:solidFill>
                <a:latin typeface="Trebuchet MS" panose="020B0603020202020204" pitchFamily="34" charset="0"/>
              </a:rPr>
              <a:t>Önsöz</a:t>
            </a:r>
            <a:endParaRPr lang="tr-TR" sz="2000" b="1" dirty="0">
              <a:solidFill>
                <a:srgbClr val="003D78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8039" y="1271112"/>
            <a:ext cx="10515207" cy="4021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Değerli Tedarikçilerimiz,</a:t>
            </a:r>
          </a:p>
          <a:p>
            <a:pPr algn="just">
              <a:lnSpc>
                <a:spcPct val="114000"/>
              </a:lnSpc>
            </a:pP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Müşterilerimize sunduğumuz sürdürülebilir ürün ve hizmet kalitesini devam ettirmek amacıyla sizlerle birlikte hammadde, malzeme ve hizmet tedarik sürecini devam etmekteyiz. </a:t>
            </a:r>
          </a:p>
          <a:p>
            <a:pPr algn="just">
              <a:lnSpc>
                <a:spcPct val="114000"/>
              </a:lnSpc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Bu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tedarik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birliktelikleri,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uzun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vadede; 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geçerli yasalara ve  Eti </a:t>
            </a:r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Soda’nın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 etik d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eğerleri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ne uygun olarak yürütülmektedir.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Üstlenmiş olduğumuz sosyal, çevresel ve ekonomik alanlardaki politikalar kapsamında belirlenen Eti Soda Tedarikçi Davranış Kurallarının temelini, imzacısı bulunduğumuz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“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Birleşmiş Milletler Küresel İlkeler 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Sözleşmesi”ne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dayanmaktadır. </a:t>
            </a:r>
          </a:p>
          <a:p>
            <a:pPr algn="just">
              <a:lnSpc>
                <a:spcPct val="114000"/>
              </a:lnSpc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Eti Soda, siz tedarikçilerinden faaliyetlerini,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İnsan Hakları Evrensel Beyannamesi’nde belirtilen hakları; saygı, d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oğruluk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şeffaflık ve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üve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n ilkelerini gözeterek yerine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getirmenizi beklemektedir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>
              <a:lnSpc>
                <a:spcPct val="114000"/>
              </a:lnSpc>
            </a:pP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“Eti Soda Tedarikçi Davranış Kuralları”; iş ortakları, tedarikçiler, alt yükleniciler, distribütörler veya diğer temsilciler aracılığıyla Eti Soda Tedarikçi Grubunda bulunan tüm gerçek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veya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tüzel kişi/kuruluşlar için geçerlidir. Bu kapsamda, siz değerli tedarikçilerimizden aşağıda belirtilen kurallara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göre sorumluluklarını yerine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getirmelerini ve etik değerleri kendi tedarikçi zincirinize yaymanızı beklemekteyiz.</a:t>
            </a:r>
          </a:p>
          <a:p>
            <a:pPr algn="just">
              <a:lnSpc>
                <a:spcPct val="114000"/>
              </a:lnSpc>
            </a:pPr>
            <a:endParaRPr lang="en-US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Eti Soda A.Ş.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712381" y="6388878"/>
            <a:ext cx="960971" cy="321800"/>
          </a:xfrm>
          <a:prstGeom prst="rect">
            <a:avLst/>
          </a:prstGeom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1584" cy="365125"/>
          </a:xfrm>
        </p:spPr>
        <p:txBody>
          <a:bodyPr/>
          <a:lstStyle/>
          <a:p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Yayın Tarihi: 15.10.2020 </a:t>
            </a:r>
            <a:r>
              <a:rPr lang="tr-TR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s-ES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Rev</a:t>
            </a:r>
            <a:r>
              <a:rPr lang="tr-TR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.</a:t>
            </a:r>
            <a:r>
              <a:rPr lang="es-ES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No/Tarihi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: </a:t>
            </a:r>
            <a:r>
              <a:rPr lang="es-ES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0</a:t>
            </a:r>
            <a:r>
              <a:rPr lang="tr-TR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1</a:t>
            </a:r>
            <a:r>
              <a:rPr lang="es-ES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/</a:t>
            </a:r>
            <a:r>
              <a:rPr lang="tr-TR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02.01.2021</a:t>
            </a:r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b="1">
                <a:solidFill>
                  <a:srgbClr val="3A5876"/>
                </a:solidFill>
                <a:latin typeface="Trebuchet MS" panose="020B0603020202020204" pitchFamily="34" charset="0"/>
              </a:rPr>
              <a:pPr/>
              <a:t>4</a:t>
            </a:fld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0" y="173736"/>
            <a:ext cx="12192000" cy="26517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Tedarikçi </a:t>
            </a:r>
            <a:r>
              <a:rPr lang="tr-TR" sz="1200" b="1" dirty="0">
                <a:solidFill>
                  <a:schemeClr val="bg1"/>
                </a:solidFill>
                <a:latin typeface="Trebuchet MS" panose="020B0603020202020204" pitchFamily="34" charset="0"/>
              </a:rPr>
              <a:t>Davranış Kuralları Hakkında Genel Bilgi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 Tedarikçi Davranış Kuralları- İnsan Hakları ve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Uyum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Sorumlu Yönetim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Anlayışı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Yolsuzlukla Mücadele- İletişim</a:t>
            </a:r>
          </a:p>
        </p:txBody>
      </p:sp>
    </p:spTree>
    <p:extLst>
      <p:ext uri="{BB962C8B-B14F-4D97-AF65-F5344CB8AC3E}">
        <p14:creationId xmlns:p14="http://schemas.microsoft.com/office/powerpoint/2010/main" val="124245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712381" y="6388878"/>
            <a:ext cx="960971" cy="321800"/>
          </a:xfrm>
          <a:prstGeom prst="rect">
            <a:avLst/>
          </a:prstGeom>
          <a:effectLst/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03064" cy="365125"/>
          </a:xfrm>
        </p:spPr>
        <p:txBody>
          <a:bodyPr/>
          <a:lstStyle/>
          <a:p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Yayın Tarihi: 15.10.2020 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Rev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.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No/Tarihi: 0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1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/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02.01.2021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b="1">
                <a:solidFill>
                  <a:srgbClr val="3A5876"/>
                </a:solidFill>
                <a:latin typeface="Trebuchet MS" panose="020B0603020202020204" pitchFamily="34" charset="0"/>
              </a:rPr>
              <a:pPr/>
              <a:t>5</a:t>
            </a:fld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43891" y="1411755"/>
            <a:ext cx="65990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TEDARİKÇİ DAVRANIŞ KURALLARI </a:t>
            </a:r>
            <a:endParaRPr lang="tr-TR" sz="3600" b="1" dirty="0">
              <a:solidFill>
                <a:srgbClr val="003D78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173736"/>
            <a:ext cx="12192000" cy="26517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Tedarikçi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Davranış Kuralları Hakkında Genel Bilgi – </a:t>
            </a:r>
            <a:r>
              <a:rPr lang="tr-TR" sz="1200" b="1" dirty="0">
                <a:solidFill>
                  <a:schemeClr val="bg1"/>
                </a:solidFill>
                <a:latin typeface="Trebuchet MS" panose="020B0603020202020204" pitchFamily="34" charset="0"/>
              </a:rPr>
              <a:t>Tedarikçi Davranış </a:t>
            </a:r>
            <a:r>
              <a:rPr lang="tr-TR" sz="12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Kuralları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İnsan Hakları ve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Uyum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Sorumlu Yönetim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Anlayışı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Yolsuzlukla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Mücadele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İletişim </a:t>
            </a:r>
            <a:endParaRPr lang="tr-TR" sz="1100" b="1" dirty="0">
              <a:solidFill>
                <a:schemeClr val="bg1">
                  <a:lumMod val="9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417" y="2748609"/>
            <a:ext cx="4419983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2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712381" y="6388878"/>
            <a:ext cx="960971" cy="321800"/>
          </a:xfrm>
          <a:prstGeom prst="rect">
            <a:avLst/>
          </a:prstGeom>
          <a:effectLst/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b="1" dirty="0" err="1">
                <a:solidFill>
                  <a:srgbClr val="3A5876"/>
                </a:solidFill>
                <a:latin typeface="Trebuchet MS" panose="020B0603020202020204" pitchFamily="34" charset="0"/>
              </a:rPr>
              <a:t>Yayın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s-ES" b="1" dirty="0" err="1">
                <a:solidFill>
                  <a:srgbClr val="3A5876"/>
                </a:solidFill>
                <a:latin typeface="Trebuchet MS" panose="020B0603020202020204" pitchFamily="34" charset="0"/>
              </a:rPr>
              <a:t>Tarihi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: 15.10.2020 </a:t>
            </a:r>
            <a:r>
              <a:rPr lang="es-ES" b="1" dirty="0" err="1">
                <a:solidFill>
                  <a:srgbClr val="3A5876"/>
                </a:solidFill>
                <a:latin typeface="Trebuchet MS" panose="020B0603020202020204" pitchFamily="34" charset="0"/>
              </a:rPr>
              <a:t>Rev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 No/</a:t>
            </a:r>
            <a:r>
              <a:rPr lang="es-ES" b="1" dirty="0" err="1">
                <a:solidFill>
                  <a:srgbClr val="3A5876"/>
                </a:solidFill>
                <a:latin typeface="Trebuchet MS" panose="020B0603020202020204" pitchFamily="34" charset="0"/>
              </a:rPr>
              <a:t>Tarihi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: 00/-</a:t>
            </a:r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b="1">
                <a:solidFill>
                  <a:srgbClr val="3A5876"/>
                </a:solidFill>
                <a:latin typeface="Trebuchet MS" panose="020B0603020202020204" pitchFamily="34" charset="0"/>
              </a:rPr>
              <a:pPr/>
              <a:t>6</a:t>
            </a:fld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8645" y="649224"/>
            <a:ext cx="10698480" cy="5574988"/>
          </a:xfrm>
          <a:prstGeom prst="rect">
            <a:avLst/>
          </a:prstGeom>
        </p:spPr>
        <p:txBody>
          <a:bodyPr wrap="square" numCol="2" spcCol="640080">
            <a:spAutoFit/>
          </a:bodyPr>
          <a:lstStyle/>
          <a:p>
            <a:pPr>
              <a:lnSpc>
                <a:spcPct val="114000"/>
              </a:lnSpc>
            </a:pP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Eti Soda Tedarikçi Grubunda bulunan </a:t>
            </a:r>
            <a:r>
              <a:rPr lang="tr-TR" sz="20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tedarikçiler;</a:t>
            </a:r>
            <a:endParaRPr lang="tr-TR" sz="2000" b="1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İnsan Hakları ve Uyum</a:t>
            </a:r>
          </a:p>
          <a:p>
            <a:pPr>
              <a:lnSpc>
                <a:spcPct val="200000"/>
              </a:lnSpc>
            </a:pP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2.1</a:t>
            </a: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.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Yasalara Uyum</a:t>
            </a:r>
            <a:endParaRPr lang="en-US" sz="20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ürütmekte oldukları tüm faaliyetleri tabi oldukları yasalara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uluslararası hukuk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dahilinde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gerçekleştirirler,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kamu kurum ve kuruluşlarına gerekli bilgileri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zamanında, tam ve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doğru bir şekilde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sunarlar.</a:t>
            </a:r>
            <a:endParaRPr lang="tr-TR" sz="2000" b="1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</a:t>
            </a: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İnsan Hakları ve Çalışma Koşulları</a:t>
            </a: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Türkiye Cumhuriyeti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İş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Kanunu’na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taraf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olduğu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Uluslararası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Çalışma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Örgütü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(ILO)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anlaşmalarına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uygun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hareket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derler ve çocuk işgücü kullanmazlar.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Çalışanlarını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ceza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tehdidi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altında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borç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para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karşılığı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nda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tutuklu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veya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tam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isteği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olmadan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zor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la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tırmazlar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</a:pPr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edarik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zincir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lerinde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modern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kölelik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insan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kaçakçılığı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suçlarının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işlenmesine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karşı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sıfır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tolerans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gösterirler.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</a:pP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</a:pP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</a:pP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200000"/>
              </a:lnSpc>
              <a:spcAft>
                <a:spcPts val="1200"/>
              </a:spcAft>
            </a:pP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Çalışanları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arasında işe alım süreçleri de dahil olmak üzere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ırk,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renk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cinsiyet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din,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dil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medeni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hal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cinsel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yönelim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cinsiyet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kimliği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politik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görüş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etnik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kimlik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sağlık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durumu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ailevi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sorumluluklar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sendikal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etkinlik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da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üyelik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fiziksel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engellilik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yaş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hamilelik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gibi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etkenlere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dayalı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ayrımcılık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yapmazlar.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alışanlar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tarafından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seçilen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çalışan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temsilcileri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yönetim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çalışanlar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arasında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etkin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diyalog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kurulmasını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sağla</a:t>
            </a:r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rlar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</a:pP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Çalışanları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nın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işyerinde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veya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iş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sebebiyle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bulundukları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herhangi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yerde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fiziksel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/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psikolojik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şiddet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cinsel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/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duygusal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taciz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edilm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elerine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tolerans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göstermezler.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0" y="173736"/>
            <a:ext cx="12192000" cy="26517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Tedarikçi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Davranış Kuralları Hakkında Genel Bilgi – Tedarikçi Davranış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Kuralları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200" b="1" dirty="0">
                <a:solidFill>
                  <a:schemeClr val="bg1"/>
                </a:solidFill>
                <a:latin typeface="Trebuchet MS" panose="020B0603020202020204" pitchFamily="34" charset="0"/>
              </a:rPr>
              <a:t>İnsan Hakları ve </a:t>
            </a:r>
            <a:r>
              <a:rPr lang="tr-TR" sz="12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Uyum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Sorumlu Yönetim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Anlayışı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Yolsuzlukla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Mücadele –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İletişim</a:t>
            </a:r>
          </a:p>
        </p:txBody>
      </p:sp>
    </p:spTree>
    <p:extLst>
      <p:ext uri="{BB962C8B-B14F-4D97-AF65-F5344CB8AC3E}">
        <p14:creationId xmlns:p14="http://schemas.microsoft.com/office/powerpoint/2010/main" val="177210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712381" y="6388878"/>
            <a:ext cx="960971" cy="321800"/>
          </a:xfrm>
          <a:prstGeom prst="rect">
            <a:avLst/>
          </a:prstGeom>
          <a:effectLst/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452257" cy="365125"/>
          </a:xfrm>
        </p:spPr>
        <p:txBody>
          <a:bodyPr/>
          <a:lstStyle/>
          <a:p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Yayın Tarihi: 15.10.2020 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Rev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.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No/Tarihi: 0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1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/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02.01.2021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b="1">
                <a:solidFill>
                  <a:srgbClr val="3A5876"/>
                </a:solidFill>
                <a:latin typeface="Trebuchet MS" panose="020B0603020202020204" pitchFamily="34" charset="0"/>
              </a:rPr>
              <a:pPr/>
              <a:t>7</a:t>
            </a:fld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8644" y="649224"/>
            <a:ext cx="11028515" cy="5706242"/>
          </a:xfrm>
          <a:prstGeom prst="rect">
            <a:avLst/>
          </a:prstGeom>
        </p:spPr>
        <p:txBody>
          <a:bodyPr wrap="square" numCol="2" spcCol="640080">
            <a:spAutoFit/>
          </a:bodyPr>
          <a:lstStyle/>
          <a:p>
            <a:pPr>
              <a:lnSpc>
                <a:spcPct val="114000"/>
              </a:lnSpc>
            </a:pP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Eti Soda Tedarikçi Grubunda bulunan </a:t>
            </a:r>
            <a:r>
              <a:rPr lang="tr-TR" sz="20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tedarikçiler;</a:t>
            </a: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</a:t>
            </a: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tr-TR" sz="2000" b="1" dirty="0">
                <a:solidFill>
                  <a:srgbClr val="00B050"/>
                </a:solidFill>
                <a:latin typeface="Trebuchet MS" panose="020B0603020202020204" pitchFamily="34" charset="0"/>
              </a:rPr>
              <a:t>İnsan Hakları ve Çalışma Koşulları</a:t>
            </a: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Çalışanlarının;</a:t>
            </a:r>
          </a:p>
          <a:p>
            <a:pPr marL="642938" lvl="2" indent="-285750" algn="just">
              <a:lnSpc>
                <a:spcPct val="114000"/>
              </a:lnSpc>
              <a:buSzPct val="140000"/>
              <a:buFont typeface="Trebuchet MS" panose="020B0603020202020204" pitchFamily="34" charset="0"/>
              <a:buChar char="»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emel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insan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hakları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kanunlarından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eşit şekilde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faydalanmalarını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sağla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rlar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</a:t>
            </a:r>
          </a:p>
          <a:p>
            <a:pPr marL="642938" lvl="2" indent="-285750" algn="just">
              <a:lnSpc>
                <a:spcPct val="114000"/>
              </a:lnSpc>
              <a:buSzPct val="140000"/>
              <a:buFont typeface="Trebuchet MS" panose="020B0603020202020204" pitchFamily="34" charset="0"/>
              <a:buChar char="»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</a:t>
            </a:r>
            <a:r>
              <a:rPr lang="es-E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cret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lerini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</a:t>
            </a:r>
            <a:r>
              <a:rPr lang="es-E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İş Kanunu’nda belirtilen asgari ücretin altında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ver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mezler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</a:t>
            </a:r>
            <a:endParaRPr lang="en-US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642938" lvl="2" indent="-285750" algn="just">
              <a:lnSpc>
                <a:spcPct val="114000"/>
              </a:lnSpc>
              <a:buSzPct val="140000"/>
              <a:buFont typeface="Trebuchet MS" panose="020B0603020202020204" pitchFamily="34" charset="0"/>
              <a:buChar char="»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Ö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zlük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haklarını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tam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doğru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biçimde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kullan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malarını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sa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ğ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l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arlar,</a:t>
            </a:r>
          </a:p>
          <a:p>
            <a:pPr marL="642938" lvl="2" indent="-285750" algn="just">
              <a:lnSpc>
                <a:spcPct val="114000"/>
              </a:lnSpc>
              <a:buSzPct val="140000"/>
              <a:buFont typeface="Trebuchet MS" panose="020B0603020202020204" pitchFamily="34" charset="0"/>
              <a:buChar char="»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ireysel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gelişimi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için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gerekli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çabayı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gösterir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sosyal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sorumluluk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bilinciyle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hareket ederler,</a:t>
            </a:r>
          </a:p>
          <a:p>
            <a:pPr marL="642938" lvl="2" indent="-285750" algn="just">
              <a:lnSpc>
                <a:spcPct val="114000"/>
              </a:lnSpc>
              <a:buSzPct val="140000"/>
              <a:buFont typeface="Trebuchet MS" panose="020B0603020202020204" pitchFamily="34" charset="0"/>
              <a:buChar char="»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İ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ş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hayatı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ile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özel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hayat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arasındaki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dengey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 saygı gösterirler,</a:t>
            </a:r>
          </a:p>
          <a:p>
            <a:pPr marL="642938" lvl="2" indent="-285750" algn="just">
              <a:lnSpc>
                <a:spcPct val="114000"/>
              </a:lnSpc>
              <a:buSzPct val="140000"/>
              <a:buFont typeface="Trebuchet MS" panose="020B0603020202020204" pitchFamily="34" charset="0"/>
              <a:buChar char="»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endi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isteklerine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bağlı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olarak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sendika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kurma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bir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sendikaya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katılma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veya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toplu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iş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sözleşmesi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yapma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hak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larına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saygı gösterirler,</a:t>
            </a: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Hiçbir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çalışanına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ihlal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bildiriminde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bulunması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veya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danışmanlık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/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tanıklık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yapması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sebebiyle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kısıtlama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müdahale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zorlama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da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misilleme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yapılmasına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izin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ver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mezler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Diğer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paydaşlar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ile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saygı, d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oğruluk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şeffaflık, g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üve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n ve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iyi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niyet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çerçevesinde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ilişkiler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kur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s</a:t>
            </a:r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ürdürürler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 </a:t>
            </a: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357188" lvl="2" algn="just">
              <a:lnSpc>
                <a:spcPct val="114000"/>
              </a:lnSpc>
              <a:buSzPct val="140000"/>
            </a:pP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173736"/>
            <a:ext cx="12192000" cy="26517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Tedarikçi Davranış Kuralları Hakkında Genel Bilgi – Tedarikçi Davranış Kuralları 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200" b="1" dirty="0">
                <a:solidFill>
                  <a:schemeClr val="bg1"/>
                </a:solidFill>
                <a:latin typeface="Trebuchet MS" panose="020B0603020202020204" pitchFamily="34" charset="0"/>
              </a:rPr>
              <a:t>İnsan Hakları ve Uyum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Sorumlu Yönetim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Anlayışı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Yolsuzlukla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Mücadele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İletişim</a:t>
            </a:r>
            <a:endParaRPr lang="tr-TR" sz="1100" b="1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40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712381" y="6388878"/>
            <a:ext cx="960971" cy="321800"/>
          </a:xfrm>
          <a:prstGeom prst="rect">
            <a:avLst/>
          </a:prstGeom>
          <a:effectLst/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452257" cy="365125"/>
          </a:xfrm>
        </p:spPr>
        <p:txBody>
          <a:bodyPr/>
          <a:lstStyle/>
          <a:p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Yayın Tarihi: 15.10.2020 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Rev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.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No/Tarihi: 0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1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/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02.01.2021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b="1">
                <a:solidFill>
                  <a:srgbClr val="3A5876"/>
                </a:solidFill>
                <a:latin typeface="Trebuchet MS" panose="020B0603020202020204" pitchFamily="34" charset="0"/>
              </a:rPr>
              <a:pPr/>
              <a:t>8</a:t>
            </a:fld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8644" y="649224"/>
            <a:ext cx="11028515" cy="5955733"/>
          </a:xfrm>
          <a:prstGeom prst="rect">
            <a:avLst/>
          </a:prstGeom>
        </p:spPr>
        <p:txBody>
          <a:bodyPr wrap="square" numCol="2" spcCol="640080">
            <a:spAutoFit/>
          </a:bodyPr>
          <a:lstStyle/>
          <a:p>
            <a:pPr>
              <a:lnSpc>
                <a:spcPct val="114000"/>
              </a:lnSpc>
            </a:pP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Eti Soda Tedarikçi Grubunda bulunan </a:t>
            </a:r>
            <a:r>
              <a:rPr lang="tr-TR" sz="20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tedarikçiler;</a:t>
            </a: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>
              <a:lnSpc>
                <a:spcPct val="200000"/>
              </a:lnSpc>
              <a:buSzPct val="140000"/>
            </a:pPr>
            <a:r>
              <a:rPr lang="en-US" sz="2000" b="1" dirty="0" err="1" smtClean="0">
                <a:solidFill>
                  <a:srgbClr val="00B050"/>
                </a:solidFill>
                <a:latin typeface="Trebuchet MS" panose="020B0603020202020204" pitchFamily="34" charset="0"/>
              </a:rPr>
              <a:t>Sorumlu</a:t>
            </a: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rebuchet MS" panose="020B0603020202020204" pitchFamily="34" charset="0"/>
              </a:rPr>
              <a:t>Yönetim</a:t>
            </a: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rebuchet MS" panose="020B0603020202020204" pitchFamily="34" charset="0"/>
              </a:rPr>
              <a:t>Anlay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ı</a:t>
            </a: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ş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ı</a:t>
            </a:r>
          </a:p>
          <a:p>
            <a:pPr marL="0" lvl="2">
              <a:lnSpc>
                <a:spcPct val="200000"/>
              </a:lnSpc>
              <a:buSzPct val="140000"/>
            </a:pP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2.3 Çevreye </a:t>
            </a:r>
            <a:r>
              <a:rPr lang="tr-TR" sz="2000" b="1" dirty="0">
                <a:solidFill>
                  <a:srgbClr val="00B050"/>
                </a:solidFill>
                <a:latin typeface="Trebuchet MS" panose="020B0603020202020204" pitchFamily="34" charset="0"/>
              </a:rPr>
              <a:t>Karşı Sorumluluk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“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Çevrenin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Korunması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Gelecek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Kuşaklara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Karşı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Sorumluluk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”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bilinci ile çevre sorunlarına (çevre kirliği, iklim değişikliği, vb.) karşı ihtiyatlı yaklaşım sergilerler.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Çevresel sorumluluğu artıracak faaliyetlere ve oluşumlara destek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verirler.</a:t>
            </a:r>
          </a:p>
          <a:p>
            <a:pPr marL="0" lvl="2" algn="just">
              <a:buSzPct val="140000"/>
            </a:pP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>
              <a:spcBef>
                <a:spcPts val="400"/>
              </a:spcBef>
              <a:spcAft>
                <a:spcPts val="300"/>
              </a:spcAft>
              <a:buSzPct val="140000"/>
            </a:pPr>
            <a:r>
              <a:rPr lang="en-US" sz="2000" b="1" dirty="0">
                <a:solidFill>
                  <a:srgbClr val="00B050"/>
                </a:solidFill>
                <a:latin typeface="Trebuchet MS" panose="020B0603020202020204" pitchFamily="34" charset="0"/>
              </a:rPr>
              <a:t>2.</a:t>
            </a:r>
            <a:r>
              <a:rPr lang="tr-TR" sz="2000" b="1" dirty="0">
                <a:solidFill>
                  <a:srgbClr val="00B050"/>
                </a:solidFill>
                <a:latin typeface="Trebuchet MS" panose="020B0603020202020204" pitchFamily="34" charset="0"/>
              </a:rPr>
              <a:t>4</a:t>
            </a:r>
            <a:r>
              <a:rPr lang="en-US" sz="2000" b="1" dirty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tr-TR" sz="2000" b="1" dirty="0">
                <a:solidFill>
                  <a:srgbClr val="00B050"/>
                </a:solidFill>
                <a:latin typeface="Trebuchet MS" panose="020B0603020202020204" pitchFamily="34" charset="0"/>
              </a:rPr>
              <a:t>Müşteri Odaklı Yaklaşım</a:t>
            </a: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Müșteri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odaklı yaklaşımla, </a:t>
            </a:r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müșterilerinden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gelen talep ve ihtiyaçları </a:t>
            </a:r>
            <a:r>
              <a:rPr lang="en-US" altLang="ko-K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dikkate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ko-K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alarak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ko-K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uygulanabilirliği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ko-K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ölçüsünde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ko-K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beklenti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ko-K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ko-K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gereklilikleri</a:t>
            </a:r>
            <a:r>
              <a:rPr lang="tr-TR" altLang="ko-K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zamanında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ko-K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karşıla</a:t>
            </a:r>
            <a:r>
              <a:rPr lang="tr-TR" altLang="ko-K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r.</a:t>
            </a: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Müșterileri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ile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uzun vadeli saygı, nezaket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kuralları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 güvene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dayalı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ilişkiler kurar.</a:t>
            </a:r>
          </a:p>
          <a:p>
            <a:pPr marL="0" lvl="2">
              <a:spcBef>
                <a:spcPts val="600"/>
              </a:spcBef>
              <a:spcAft>
                <a:spcPts val="1200"/>
              </a:spcAft>
              <a:buSzPct val="140000"/>
            </a:pPr>
            <a:endParaRPr lang="tr-TR" sz="2000" b="1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0" lvl="2">
              <a:spcBef>
                <a:spcPts val="600"/>
              </a:spcBef>
              <a:spcAft>
                <a:spcPts val="1200"/>
              </a:spcAft>
              <a:buSzPct val="140000"/>
            </a:pPr>
            <a:endParaRPr lang="tr-TR" sz="20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0" lvl="2">
              <a:spcBef>
                <a:spcPts val="600"/>
              </a:spcBef>
              <a:buSzPct val="140000"/>
            </a:pPr>
            <a:endParaRPr lang="tr-TR" sz="2000" b="1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0" lvl="2">
              <a:spcBef>
                <a:spcPts val="600"/>
              </a:spcBef>
              <a:spcAft>
                <a:spcPts val="1200"/>
              </a:spcAft>
              <a:buSzPct val="140000"/>
            </a:pP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2.5 Fikri Mülkiyet ve Kişisel Verilerin Korunumu</a:t>
            </a:r>
            <a:endParaRPr lang="tr-TR" sz="20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çüncü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tarafların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fikri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mülkiyet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haklarını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ihlal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etm</a:t>
            </a:r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ezler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</a:t>
            </a: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Çalışanlarına, tedarikçilerine ve kişisel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bilgiler, hukuka uygun olarak kaydedilmiş olsa dahi hukuki zorunluluk haricinde, sahiplerinin yazılı izni ve bilgisi olmadan elde edilemez, üçüncü kişilerle paylaşılamaz ve yayılamaz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</a:t>
            </a: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173736"/>
            <a:ext cx="12192000" cy="26517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Tedarikçi Davranış Kuralları Hakkında Genel Bilgi – Tedarikçi Davranış Kuralları- İnsan Hakları ve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Uyum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200" b="1" dirty="0">
                <a:solidFill>
                  <a:schemeClr val="bg1"/>
                </a:solidFill>
                <a:latin typeface="Trebuchet MS" panose="020B0603020202020204" pitchFamily="34" charset="0"/>
              </a:rPr>
              <a:t>Sorumlu Yönetim </a:t>
            </a:r>
            <a:r>
              <a:rPr lang="tr-TR" sz="12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Anlayışı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Yolsuzlukla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Mücadele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İletişim</a:t>
            </a:r>
          </a:p>
        </p:txBody>
      </p:sp>
    </p:spTree>
    <p:extLst>
      <p:ext uri="{BB962C8B-B14F-4D97-AF65-F5344CB8AC3E}">
        <p14:creationId xmlns:p14="http://schemas.microsoft.com/office/powerpoint/2010/main" val="99757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712381" y="6388878"/>
            <a:ext cx="960971" cy="321800"/>
          </a:xfrm>
          <a:prstGeom prst="rect">
            <a:avLst/>
          </a:prstGeom>
          <a:effectLst/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452257" cy="365125"/>
          </a:xfrm>
        </p:spPr>
        <p:txBody>
          <a:bodyPr/>
          <a:lstStyle/>
          <a:p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Yayın Tarihi: 15.10.2020 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Rev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.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No/Tarihi: 0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1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/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02.01.2021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b="1">
                <a:solidFill>
                  <a:srgbClr val="3A5876"/>
                </a:solidFill>
                <a:latin typeface="Trebuchet MS" panose="020B0603020202020204" pitchFamily="34" charset="0"/>
              </a:rPr>
              <a:pPr/>
              <a:t>9</a:t>
            </a:fld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8644" y="649224"/>
            <a:ext cx="11028515" cy="7934544"/>
          </a:xfrm>
          <a:prstGeom prst="rect">
            <a:avLst/>
          </a:prstGeom>
        </p:spPr>
        <p:txBody>
          <a:bodyPr wrap="square" numCol="2" spcCol="640080">
            <a:spAutoFit/>
          </a:bodyPr>
          <a:lstStyle/>
          <a:p>
            <a:pPr>
              <a:lnSpc>
                <a:spcPct val="114000"/>
              </a:lnSpc>
            </a:pP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Eti Soda Tedarikçi Grubunda bulunan </a:t>
            </a:r>
            <a:r>
              <a:rPr lang="tr-TR" sz="20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tedarikçiler;</a:t>
            </a: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>
              <a:lnSpc>
                <a:spcPct val="200000"/>
              </a:lnSpc>
              <a:buSzPct val="140000"/>
            </a:pP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Yolsuzlukla Mücadele</a:t>
            </a:r>
          </a:p>
          <a:p>
            <a:pPr marL="0" lvl="2">
              <a:lnSpc>
                <a:spcPct val="200000"/>
              </a:lnSpc>
              <a:buSzPct val="140000"/>
            </a:pP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2.6 Rüşvet ve Yolsuzluk</a:t>
            </a:r>
            <a:endParaRPr lang="tr-TR" sz="20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olsuzluğa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rüşvete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karşı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ulusal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uluslararası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yasalara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uygun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olarak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çalışırlar.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R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üşvet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/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yolsuzluk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talep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teklif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</a:t>
            </a:r>
            <a:r>
              <a:rPr lang="tr-TR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tmezler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alışanlarımız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dan herhangi bir 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yolsuzluk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rüşvet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talebi gelmesi durumunda ihbar bildiriminde bulunurlar.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b="1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7</a:t>
            </a: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Rekabet</a:t>
            </a: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Reklam ve satış stratejilerini etik rekabet kuralları içerisinde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belirlerler ve uygularlar. </a:t>
            </a: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Rakiplerinin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ürün ve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faaliyetlerine yönelik kötüleyici yanıltıcı açıklamalarda bulunmazlar veya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farklı gösterilerek rekabet üstünlüğü sağlanmaya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çalışmazlar.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8</a:t>
            </a: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tr-TR" sz="2000" b="1" dirty="0">
                <a:solidFill>
                  <a:srgbClr val="00B050"/>
                </a:solidFill>
                <a:latin typeface="Trebuchet MS" panose="020B0603020202020204" pitchFamily="34" charset="0"/>
              </a:rPr>
              <a:t>Çıkar Çatışması</a:t>
            </a:r>
          </a:p>
          <a:p>
            <a:pPr marL="0" lvl="2" algn="just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SzPct val="140000"/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Tüm faaliyetlerinde çıkar çatışmasından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üçüncü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taraflar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tarafından çıkar çatışması algılanabilecek her türlü faaliyetten kaçınırlar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0" y="173736"/>
            <a:ext cx="12192000" cy="26517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Tedarikçi Davranış Kuralları Hakkında Genel Bilgi – Tedarikçi Davranış Kuralları- İnsan Hakları ve Uyum – Sorumlu Yönetim Anlayışı – </a:t>
            </a:r>
            <a:r>
              <a:rPr lang="tr-TR" sz="1200" b="1" dirty="0">
                <a:solidFill>
                  <a:schemeClr val="bg1"/>
                </a:solidFill>
                <a:latin typeface="Trebuchet MS" panose="020B0603020202020204" pitchFamily="34" charset="0"/>
              </a:rPr>
              <a:t>Yolsuzlukla </a:t>
            </a:r>
            <a:r>
              <a:rPr lang="tr-TR" sz="12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Mücadele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İletişim</a:t>
            </a:r>
          </a:p>
        </p:txBody>
      </p:sp>
    </p:spTree>
    <p:extLst>
      <p:ext uri="{BB962C8B-B14F-4D97-AF65-F5344CB8AC3E}">
        <p14:creationId xmlns:p14="http://schemas.microsoft.com/office/powerpoint/2010/main" val="363529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712381" y="6388878"/>
            <a:ext cx="960971" cy="321800"/>
          </a:xfrm>
          <a:prstGeom prst="rect">
            <a:avLst/>
          </a:prstGeom>
          <a:effectLst/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452257" cy="365125"/>
          </a:xfrm>
        </p:spPr>
        <p:txBody>
          <a:bodyPr/>
          <a:lstStyle/>
          <a:p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Yayın Tarihi: 15.10.2020 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Rev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.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No/Tarihi: 0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1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/</a:t>
            </a:r>
            <a:r>
              <a:rPr lang="tr-TR" b="1" dirty="0">
                <a:solidFill>
                  <a:srgbClr val="3A5876"/>
                </a:solidFill>
                <a:latin typeface="Trebuchet MS" panose="020B0603020202020204" pitchFamily="34" charset="0"/>
              </a:rPr>
              <a:t> 02.01.2021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b="1">
                <a:solidFill>
                  <a:srgbClr val="3A5876"/>
                </a:solidFill>
                <a:latin typeface="Trebuchet MS" panose="020B0603020202020204" pitchFamily="34" charset="0"/>
              </a:rPr>
              <a:pPr/>
              <a:t>10</a:t>
            </a:fld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173736"/>
            <a:ext cx="12192000" cy="26517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Tedarikçi Davranış Kuralları Hakkında Genel Bilgi – Tedarikçi Davranış 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Kuralları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tr-TR" sz="1100" b="1" dirty="0" smtClean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İnsan Hakları ve Uyum – Sorumlu Yönetim Anlayışı – </a:t>
            </a:r>
            <a:r>
              <a:rPr lang="tr-TR" sz="1200" b="1" dirty="0">
                <a:solidFill>
                  <a:schemeClr val="bg1"/>
                </a:solidFill>
                <a:latin typeface="Trebuchet MS" panose="020B0603020202020204" pitchFamily="34" charset="0"/>
              </a:rPr>
              <a:t>Yolsuzlukla </a:t>
            </a:r>
            <a:r>
              <a:rPr lang="tr-TR" sz="12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Mücadele </a:t>
            </a:r>
            <a:r>
              <a:rPr lang="tr-TR" sz="11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– </a:t>
            </a:r>
            <a:r>
              <a:rPr lang="tr-TR" sz="1100" b="1" dirty="0">
                <a:solidFill>
                  <a:schemeClr val="bg1"/>
                </a:solidFill>
                <a:latin typeface="Trebuchet MS" panose="020B0603020202020204" pitchFamily="34" charset="0"/>
              </a:rPr>
              <a:t>İletişim</a:t>
            </a:r>
          </a:p>
        </p:txBody>
      </p:sp>
      <p:sp>
        <p:nvSpPr>
          <p:cNvPr id="8" name="Rectangle 8"/>
          <p:cNvSpPr/>
          <p:nvPr/>
        </p:nvSpPr>
        <p:spPr>
          <a:xfrm>
            <a:off x="538644" y="649224"/>
            <a:ext cx="11028515" cy="5023939"/>
          </a:xfrm>
          <a:prstGeom prst="rect">
            <a:avLst/>
          </a:prstGeom>
        </p:spPr>
        <p:txBody>
          <a:bodyPr wrap="square" numCol="2" spcCol="640080">
            <a:spAutoFit/>
          </a:bodyPr>
          <a:lstStyle/>
          <a:p>
            <a:pPr>
              <a:lnSpc>
                <a:spcPct val="114000"/>
              </a:lnSpc>
            </a:pP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Eti Soda Tedarikçi Grubunda bulunan </a:t>
            </a:r>
            <a:r>
              <a:rPr lang="tr-TR" sz="2000" b="1" dirty="0" smtClean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tedarikçiler;</a:t>
            </a: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>
              <a:lnSpc>
                <a:spcPct val="200000"/>
              </a:lnSpc>
              <a:buSzPct val="140000"/>
            </a:pP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Yolsuzlukla Mücadele</a:t>
            </a:r>
          </a:p>
          <a:p>
            <a:pPr marL="0" lvl="2">
              <a:lnSpc>
                <a:spcPct val="200000"/>
              </a:lnSpc>
              <a:spcBef>
                <a:spcPts val="600"/>
              </a:spcBef>
              <a:buSzPct val="140000"/>
            </a:pP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9</a:t>
            </a: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tr-TR" sz="2000" b="1" dirty="0">
                <a:solidFill>
                  <a:srgbClr val="00B050"/>
                </a:solidFill>
                <a:latin typeface="Trebuchet MS" panose="020B0603020202020204" pitchFamily="34" charset="0"/>
              </a:rPr>
              <a:t>Kara Para Aklama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Kazançlarını suç faaliyetlerinden elde etmekten ve elde edilen kara paranın kaynağını gizlemek amacıyla meşru bir kaynaktan elde edilmiş gibi göstermekten kaçınırlar.</a:t>
            </a:r>
          </a:p>
          <a:p>
            <a:pPr marL="0" lvl="2">
              <a:lnSpc>
                <a:spcPct val="200000"/>
              </a:lnSpc>
              <a:spcBef>
                <a:spcPts val="600"/>
              </a:spcBef>
              <a:buSzPct val="140000"/>
            </a:pP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10</a:t>
            </a:r>
            <a:r>
              <a:rPr lang="en-US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Hediye ve Davet</a:t>
            </a:r>
            <a:endParaRPr lang="tr-TR" sz="20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Müşterileri, tedarikçileri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dahil tüm üçüncü taraflarla hediye, davet ve ağırlama teklifi ve kabulü konularında çıkar çatışmasına sebep olabilecek ilişkilere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girmekten kaçınırlar.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Etik ve kültürel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değerlere uygun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hediye verilebilirler.</a:t>
            </a:r>
          </a:p>
          <a:p>
            <a:pPr marL="0" lvl="2">
              <a:lnSpc>
                <a:spcPct val="200000"/>
              </a:lnSpc>
              <a:spcAft>
                <a:spcPts val="1200"/>
              </a:spcAft>
              <a:buSzPct val="140000"/>
            </a:pPr>
            <a:r>
              <a:rPr lang="tr-TR" sz="2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İletişim</a:t>
            </a:r>
            <a:endParaRPr lang="tr-TR" sz="20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Eti Soda Tedarikçi Davranış Kuralları ile ilgili tüm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sorularını 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veya etik ihlal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bildirimlerini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aşağıda belirtilen etik adreslerine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bildirmelidir.</a:t>
            </a: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r>
              <a:rPr lang="en-US" sz="1400" b="1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Eti</a:t>
            </a:r>
            <a:r>
              <a:rPr lang="en-US" sz="1400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400" b="1" dirty="0">
                <a:solidFill>
                  <a:srgbClr val="3A5876"/>
                </a:solidFill>
                <a:latin typeface="Trebuchet MS" panose="020B0603020202020204" pitchFamily="34" charset="0"/>
              </a:rPr>
              <a:t>Soda </a:t>
            </a:r>
            <a:r>
              <a:rPr lang="en-US" sz="1400" b="1" dirty="0" err="1">
                <a:solidFill>
                  <a:srgbClr val="3A5876"/>
                </a:solidFill>
                <a:latin typeface="Trebuchet MS" panose="020B0603020202020204" pitchFamily="34" charset="0"/>
              </a:rPr>
              <a:t>İhbar</a:t>
            </a:r>
            <a:r>
              <a:rPr lang="en-US" sz="1400" b="1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400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Hattı</a:t>
            </a:r>
            <a:endParaRPr lang="tr-TR" sz="1400" b="1" dirty="0">
              <a:solidFill>
                <a:srgbClr val="3A5876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tr-TR" sz="1400" b="1" dirty="0">
                <a:solidFill>
                  <a:srgbClr val="3A5876"/>
                </a:solidFill>
                <a:latin typeface="Trebuchet MS" panose="020B0603020202020204" pitchFamily="34" charset="0"/>
              </a:rPr>
              <a:t>E-posta: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e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tik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@etisoda.com </a:t>
            </a:r>
          </a:p>
          <a:p>
            <a:pPr algn="just"/>
            <a:r>
              <a:rPr lang="tr-TR" sz="1400" b="1" dirty="0">
                <a:solidFill>
                  <a:srgbClr val="3A5876"/>
                </a:solidFill>
                <a:latin typeface="Trebuchet MS" panose="020B0603020202020204" pitchFamily="34" charset="0"/>
              </a:rPr>
              <a:t>Adres: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i="1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Etik Davranış Kurulu Başkanı adına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</a:p>
          <a:p>
            <a:pPr algn="just"/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Eti Soda A.Ş.</a:t>
            </a:r>
          </a:p>
          <a:p>
            <a:pPr algn="just"/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Yeşilağaç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Mh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 </a:t>
            </a:r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Gürağaç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Kümeevler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No:47/A  </a:t>
            </a:r>
          </a:p>
          <a:p>
            <a:pPr algn="just"/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Beypazarı  Ankara / Türkiye</a:t>
            </a:r>
          </a:p>
          <a:p>
            <a:pPr marL="0" lvl="2" algn="just">
              <a:lnSpc>
                <a:spcPct val="114000"/>
              </a:lnSpc>
              <a:spcAft>
                <a:spcPts val="1200"/>
              </a:spcAft>
              <a:buSzPct val="140000"/>
            </a:pPr>
            <a:endParaRPr lang="tr-TR" sz="1400" dirty="0" smtClean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72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712381" y="6388878"/>
            <a:ext cx="960971" cy="321800"/>
          </a:xfrm>
          <a:prstGeom prst="rect">
            <a:avLst/>
          </a:prstGeom>
          <a:effectLst/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b="1" dirty="0" err="1">
                <a:solidFill>
                  <a:srgbClr val="3A5876"/>
                </a:solidFill>
                <a:latin typeface="Trebuchet MS" panose="020B0603020202020204" pitchFamily="34" charset="0"/>
              </a:rPr>
              <a:t>Yayın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s-ES" b="1" dirty="0" err="1">
                <a:solidFill>
                  <a:srgbClr val="3A5876"/>
                </a:solidFill>
                <a:latin typeface="Trebuchet MS" panose="020B0603020202020204" pitchFamily="34" charset="0"/>
              </a:rPr>
              <a:t>Tarihi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: 15.10.2020 </a:t>
            </a:r>
            <a:r>
              <a:rPr lang="es-ES" b="1" dirty="0" err="1">
                <a:solidFill>
                  <a:srgbClr val="3A5876"/>
                </a:solidFill>
                <a:latin typeface="Trebuchet MS" panose="020B0603020202020204" pitchFamily="34" charset="0"/>
              </a:rPr>
              <a:t>Rev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 No/</a:t>
            </a:r>
            <a:r>
              <a:rPr lang="es-ES" b="1" dirty="0" err="1">
                <a:solidFill>
                  <a:srgbClr val="3A5876"/>
                </a:solidFill>
                <a:latin typeface="Trebuchet MS" panose="020B0603020202020204" pitchFamily="34" charset="0"/>
              </a:rPr>
              <a:t>Tarihi</a:t>
            </a:r>
            <a:r>
              <a:rPr lang="es-ES" b="1" dirty="0">
                <a:solidFill>
                  <a:srgbClr val="3A5876"/>
                </a:solidFill>
                <a:latin typeface="Trebuchet MS" panose="020B0603020202020204" pitchFamily="34" charset="0"/>
              </a:rPr>
              <a:t>: 00/-</a:t>
            </a:r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114D-E086-4541-A27B-F982168CB1FD}" type="slidenum">
              <a:rPr lang="tr-TR" b="1">
                <a:solidFill>
                  <a:srgbClr val="3A5876"/>
                </a:solidFill>
                <a:latin typeface="Trebuchet MS" panose="020B0603020202020204" pitchFamily="34" charset="0"/>
              </a:rPr>
              <a:pPr/>
              <a:t>11</a:t>
            </a:fld>
            <a:endParaRPr lang="tr-TR" b="1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2381" y="769105"/>
            <a:ext cx="10698480" cy="5458968"/>
          </a:xfrm>
          <a:prstGeom prst="rect">
            <a:avLst/>
          </a:prstGeom>
        </p:spPr>
        <p:txBody>
          <a:bodyPr wrap="square" numCol="2" spcCol="64008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ihtiyaç halinde kaynakla iletişime geçilerek iddianın daha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hızlı ve verimli bir şekilde araştırılmasını sağlayacaktır. </a:t>
            </a:r>
          </a:p>
          <a:p>
            <a:pPr algn="just">
              <a:lnSpc>
                <a:spcPct val="114000"/>
              </a:lnSpc>
            </a:pPr>
            <a:endParaRPr lang="en-US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/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İhbarda bulunan kişinin kimliği, izni olmadığı veya yasalar gerektirmediği sürece gizli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tutulmalıdır.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İ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hbar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bildiriminde bulunan çalışanın misilleme ve her türlü mağduriyetten korunması için gerekli tüm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adımlar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atılmalıdır. H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erhangi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bir kişinin ihbar sahibine veya bir ihbar soruşturmasına dahil olan herhangi bir kişiye karşı mağduriyete sebep olabilecek herhangi bir eylemde bulunmasına tolerans 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göster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il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me</a:t>
            </a: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meli</a:t>
            </a:r>
            <a:r>
              <a:rPr lang="tr-TR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ve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gerekli disiplin işlemlerinin uygulanmasını sağla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nmalıdır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</a:t>
            </a:r>
          </a:p>
          <a:p>
            <a:pPr algn="just"/>
            <a:endParaRPr lang="en-US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/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Mağduriyete sebep olabilecek eylemler aşağıdakileri içer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mekte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 ancak bunlarla sınırlı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kalmamaktadır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: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/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Çalışanın işten çıkarılması veya pozisyonunun / görevlerinin aleyhine olacak şekilde değiştirilmesi veya gerçek performansı yansıtmayan olumsuz performans geri bildirimi,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Taciz, gözdağı veya zorbalık,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Tehdit.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/>
            <a:endParaRPr lang="en-US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/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Çalışan, bir bildirim yaparken ifşa ettiği bilgilerin doğru olduğundan şüphelenmek için makul gerekçelere sahip olmalıdır. Bu kapsamda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,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iyi niyetle verilen bilginin yanlış olduğu tespit edildiği durumda, ihbar eden kişiye herhangi bir disiplin cezası uygulanma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z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Kasıtlı olarak yanlış ve yanıltıcı iddiada bulunulması ise, İş Ahlakı Kurallarımızın ihlali olacağı için disiplin cezasıyla sonuçlanabilecek ciddi bir konu olarak kabul edil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ir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. </a:t>
            </a:r>
          </a:p>
          <a:p>
            <a:pPr algn="just"/>
            <a:endParaRPr lang="en-US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  <a:p>
            <a:pPr algn="just"/>
            <a:r>
              <a:rPr lang="en-US" sz="1400" b="1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Eti</a:t>
            </a:r>
            <a:r>
              <a:rPr lang="en-US" sz="1400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Soda </a:t>
            </a:r>
            <a:r>
              <a:rPr lang="en-US" sz="1400" b="1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İhbar</a:t>
            </a:r>
            <a:r>
              <a:rPr lang="en-US" sz="1400" b="1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Hattı</a:t>
            </a:r>
          </a:p>
          <a:p>
            <a:pPr algn="just"/>
            <a:endParaRPr lang="tr-TR" sz="1400" b="1" dirty="0">
              <a:solidFill>
                <a:srgbClr val="3A5876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tr-TR" sz="1400" b="1" dirty="0">
                <a:solidFill>
                  <a:srgbClr val="3A5876"/>
                </a:solidFill>
                <a:latin typeface="Trebuchet MS" panose="020B0603020202020204" pitchFamily="34" charset="0"/>
              </a:rPr>
              <a:t>E-posta: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e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tik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@etisoda.com </a:t>
            </a:r>
          </a:p>
          <a:p>
            <a:pPr algn="just"/>
            <a:r>
              <a:rPr lang="tr-TR" sz="1400" b="1" dirty="0">
                <a:solidFill>
                  <a:srgbClr val="3A5876"/>
                </a:solidFill>
                <a:latin typeface="Trebuchet MS" panose="020B0603020202020204" pitchFamily="34" charset="0"/>
              </a:rPr>
              <a:t>Adres: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400" i="1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Etik Davranış Kurulu Başkanı adına</a:t>
            </a:r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 </a:t>
            </a:r>
          </a:p>
          <a:p>
            <a:pPr algn="just"/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Eti Soda A.Ş.</a:t>
            </a:r>
          </a:p>
          <a:p>
            <a:pPr algn="just"/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Yeşilağaç Mh. Gürağaç Kümeevler No:47/A  </a:t>
            </a:r>
          </a:p>
          <a:p>
            <a:pPr algn="just"/>
            <a:r>
              <a:rPr lang="tr-TR" sz="1400" dirty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</a:rPr>
              <a:t>Beypazarı  Ankara / Türkiye</a:t>
            </a:r>
          </a:p>
          <a:p>
            <a:pPr algn="just">
              <a:lnSpc>
                <a:spcPct val="114000"/>
              </a:lnSpc>
            </a:pPr>
            <a:endParaRPr lang="tr-TR" sz="1400" dirty="0">
              <a:solidFill>
                <a:schemeClr val="bg2">
                  <a:lumMod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173736"/>
            <a:ext cx="12192000" cy="265176"/>
          </a:xfrm>
          <a:prstGeom prst="roundRect">
            <a:avLst/>
          </a:prstGeom>
          <a:solidFill>
            <a:srgbClr val="3A5876"/>
          </a:solidFill>
          <a:ln>
            <a:solidFill>
              <a:srgbClr val="3A58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	</a:t>
            </a: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   </a:t>
            </a:r>
            <a:r>
              <a:rPr lang="tr-TR" sz="11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İş Etiği Kuralları Hakkında Genel Bilgi </a:t>
            </a:r>
            <a:r>
              <a:rPr lang="tr-TR" sz="1100" b="1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– </a:t>
            </a:r>
            <a:r>
              <a:rPr lang="tr-TR" sz="11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Çalışan ve İnsan Hakları </a:t>
            </a:r>
            <a:r>
              <a:rPr lang="tr-TR" sz="1100" b="1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– </a:t>
            </a:r>
            <a:r>
              <a:rPr lang="tr-TR" sz="11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Sorumlu Kalite Yönetim Sistemi Anlayışı – </a:t>
            </a:r>
            <a:r>
              <a:rPr lang="en-US" sz="1100" b="1" dirty="0" err="1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İş</a:t>
            </a: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100" b="1" dirty="0" err="1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Davranışı</a:t>
            </a:r>
            <a:r>
              <a:rPr lang="tr-TR" sz="11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tr-TR" sz="1100" b="1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–</a:t>
            </a:r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Etik</a:t>
            </a:r>
            <a:r>
              <a:rPr lang="en-US" sz="1100" b="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Kurul</a:t>
            </a:r>
            <a:r>
              <a:rPr lang="en-US" sz="1100" b="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ve</a:t>
            </a:r>
            <a:r>
              <a:rPr lang="en-US" sz="1100" b="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İhbar</a:t>
            </a:r>
            <a:r>
              <a:rPr lang="en-US" sz="1100" b="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Bildirimi</a:t>
            </a:r>
            <a:r>
              <a:rPr lang="tr-TR" sz="1100" b="1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endParaRPr lang="tr-TR" sz="1100" b="1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4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73" b="89809" l="1270" r="99023">
                        <a14:foregroundMark x1="7324" y1="42994" x2="7324" y2="42994"/>
                        <a14:foregroundMark x1="19531" y1="43471" x2="19531" y2="43471"/>
                        <a14:foregroundMark x1="29199" y1="45064" x2="29199" y2="45064"/>
                        <a14:foregroundMark x1="28809" y1="36306" x2="28809" y2="36306"/>
                        <a14:foregroundMark x1="39551" y1="43153" x2="39551" y2="43153"/>
                        <a14:foregroundMark x1="57324" y1="42516" x2="57324" y2="42516"/>
                        <a14:foregroundMark x1="69141" y1="42516" x2="69141" y2="42516"/>
                        <a14:foregroundMark x1="85254" y1="44108" x2="85254" y2="44108"/>
                        <a14:foregroundMark x1="87402" y1="31051" x2="87402" y2="31051"/>
                        <a14:foregroundMark x1="87109" y1="26115" x2="87109" y2="26115"/>
                        <a14:foregroundMark x1="87402" y1="28503" x2="87402" y2="28503"/>
                        <a14:foregroundMark x1="91504" y1="25478" x2="91504" y2="25478"/>
                        <a14:foregroundMark x1="95605" y1="33917" x2="95605" y2="33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28699"/>
          <a:stretch/>
        </p:blipFill>
        <p:spPr>
          <a:xfrm>
            <a:off x="4439920" y="3050889"/>
            <a:ext cx="3312159" cy="1109139"/>
          </a:xfrm>
          <a:prstGeom prst="rect">
            <a:avLst/>
          </a:prstGeom>
          <a:effectLst/>
        </p:spPr>
      </p:pic>
      <p:sp>
        <p:nvSpPr>
          <p:cNvPr id="3" name="TextBox 2"/>
          <p:cNvSpPr txBox="1"/>
          <p:nvPr/>
        </p:nvSpPr>
        <p:spPr>
          <a:xfrm>
            <a:off x="4439920" y="4354977"/>
            <a:ext cx="3591393" cy="177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Eti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Soda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Üretim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Pazarlama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Nakliye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ve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Elektrik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Üretim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Sanayi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ve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solidFill>
                  <a:srgbClr val="3A5876"/>
                </a:solidFill>
                <a:latin typeface="Trebuchet MS" panose="020B0603020202020204" pitchFamily="34" charset="0"/>
              </a:rPr>
              <a:t>Ticaret</a:t>
            </a:r>
            <a:r>
              <a:rPr lang="en-US" sz="1200" dirty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A.Ş.</a:t>
            </a:r>
          </a:p>
          <a:p>
            <a:pPr>
              <a:lnSpc>
                <a:spcPct val="114000"/>
              </a:lnSpc>
            </a:pP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Adres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: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Yeşilağaç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Mah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.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Gürağaç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Kümeevler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No:47/A 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Beypazarı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 Ankara/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Türkiye</a:t>
            </a:r>
            <a:endParaRPr lang="en-US" sz="1200" dirty="0" smtClean="0">
              <a:solidFill>
                <a:srgbClr val="3A5876"/>
              </a:solidFill>
              <a:latin typeface="Trebuchet MS" panose="020B0603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Tel: +90 312 763 38 01 </a:t>
            </a:r>
          </a:p>
          <a:p>
            <a:pPr>
              <a:lnSpc>
                <a:spcPct val="114000"/>
              </a:lnSpc>
            </a:pP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Fax: </a:t>
            </a:r>
            <a:r>
              <a:rPr lang="en-US" sz="1200" dirty="0">
                <a:solidFill>
                  <a:srgbClr val="3A5876"/>
                </a:solidFill>
                <a:latin typeface="Trebuchet MS" panose="020B0603020202020204" pitchFamily="34" charset="0"/>
              </a:rPr>
              <a:t>+90 312 763 38 01 </a:t>
            </a:r>
            <a:endParaRPr lang="en-US" sz="1200" dirty="0" smtClean="0">
              <a:solidFill>
                <a:srgbClr val="3A5876"/>
              </a:solidFill>
              <a:latin typeface="Trebuchet MS" panose="020B0603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E-</a:t>
            </a:r>
            <a:r>
              <a:rPr lang="en-US" sz="1200" dirty="0" err="1" smtClean="0">
                <a:solidFill>
                  <a:srgbClr val="3A5876"/>
                </a:solidFill>
                <a:latin typeface="Trebuchet MS" panose="020B0603020202020204" pitchFamily="34" charset="0"/>
              </a:rPr>
              <a:t>posta</a:t>
            </a: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: etisoda@etisoda.com </a:t>
            </a:r>
          </a:p>
          <a:p>
            <a:pPr>
              <a:lnSpc>
                <a:spcPct val="114000"/>
              </a:lnSpc>
            </a:pPr>
            <a:r>
              <a:rPr lang="en-US" sz="1200" dirty="0" smtClean="0">
                <a:solidFill>
                  <a:srgbClr val="3A5876"/>
                </a:solidFill>
                <a:latin typeface="Trebuchet MS" panose="020B0603020202020204" pitchFamily="34" charset="0"/>
              </a:rPr>
              <a:t>Web: www.etisoda.com</a:t>
            </a:r>
            <a:endParaRPr lang="tr-TR" sz="1200" dirty="0">
              <a:solidFill>
                <a:srgbClr val="3A5876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51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7948</TotalTime>
  <Words>1511</Words>
  <Application>Microsoft Office PowerPoint</Application>
  <PresentationFormat>Geniş ekran</PresentationFormat>
  <Paragraphs>182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7" baseType="lpstr">
      <vt:lpstr>맑은 고딕</vt:lpstr>
      <vt:lpstr>Arial</vt:lpstr>
      <vt:lpstr>Calibri</vt:lpstr>
      <vt:lpstr>Calibri Light</vt:lpstr>
      <vt:lpstr>Trebuchet MS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Esin İbibikcan</dc:creator>
  <cp:lastModifiedBy>Ahu Sultan Kılıç</cp:lastModifiedBy>
  <cp:revision>229</cp:revision>
  <cp:lastPrinted>2021-01-20T10:57:17Z</cp:lastPrinted>
  <dcterms:created xsi:type="dcterms:W3CDTF">2020-10-12T05:26:09Z</dcterms:created>
  <dcterms:modified xsi:type="dcterms:W3CDTF">2021-01-20T10:58:34Z</dcterms:modified>
</cp:coreProperties>
</file>